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759" r:id="rId2"/>
    <p:sldId id="760" r:id="rId3"/>
    <p:sldId id="768" r:id="rId4"/>
    <p:sldId id="743" r:id="rId5"/>
    <p:sldId id="771" r:id="rId6"/>
    <p:sldId id="769" r:id="rId7"/>
    <p:sldId id="770" r:id="rId8"/>
    <p:sldId id="762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8" userDrawn="1">
          <p15:clr>
            <a:srgbClr val="A4A3A4"/>
          </p15:clr>
        </p15:guide>
        <p15:guide id="2" pos="2208" userDrawn="1">
          <p15:clr>
            <a:srgbClr val="A4A3A4"/>
          </p15:clr>
        </p15:guide>
        <p15:guide id="3" orient="horz" pos="3024" userDrawn="1">
          <p15:clr>
            <a:srgbClr val="A4A3A4"/>
          </p15:clr>
        </p15:guide>
        <p15:guide id="4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minique Blom" initials="DGB" lastIdx="1" clrIdx="0"/>
  <p:cmAuthor id="1" name="Margarita Maisonet" initials="MM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45A"/>
    <a:srgbClr val="CC9900"/>
    <a:srgbClr val="008000"/>
    <a:srgbClr val="4F81BD"/>
    <a:srgbClr val="ACC9D0"/>
    <a:srgbClr val="8EB6C0"/>
    <a:srgbClr val="8DF18F"/>
    <a:srgbClr val="0066CC"/>
    <a:srgbClr val="6A5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9345" autoAdjust="0"/>
  </p:normalViewPr>
  <p:slideViewPr>
    <p:cSldViewPr>
      <p:cViewPr varScale="1">
        <p:scale>
          <a:sx n="83" d="100"/>
          <a:sy n="83" d="100"/>
        </p:scale>
        <p:origin x="96" y="15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307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notesViewPr>
    <p:cSldViewPr>
      <p:cViewPr>
        <p:scale>
          <a:sx n="90" d="100"/>
          <a:sy n="90" d="100"/>
        </p:scale>
        <p:origin x="-1758" y="642"/>
      </p:cViewPr>
      <p:guideLst>
        <p:guide orient="horz" pos="2908"/>
        <p:guide pos="2208"/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169810" cy="479733"/>
          </a:xfrm>
          <a:prstGeom prst="rect">
            <a:avLst/>
          </a:prstGeom>
        </p:spPr>
        <p:txBody>
          <a:bodyPr vert="horz" lIns="96928" tIns="48466" rIns="96928" bIns="48466" rtlCol="0"/>
          <a:lstStyle>
            <a:lvl1pPr algn="l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740" y="4"/>
            <a:ext cx="3169810" cy="479733"/>
          </a:xfrm>
          <a:prstGeom prst="rect">
            <a:avLst/>
          </a:prstGeom>
        </p:spPr>
        <p:txBody>
          <a:bodyPr vert="horz" lIns="96928" tIns="48466" rIns="96928" bIns="48466" rtlCol="0"/>
          <a:lstStyle>
            <a:lvl1pPr algn="r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A967C25E-DF2A-4A98-BDA1-1047E31BEF0F}" type="datetimeFigureOut">
              <a:rPr lang="en-US"/>
              <a:pPr>
                <a:defRPr/>
              </a:pPr>
              <a:t>11/9/2017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119832"/>
            <a:ext cx="3169810" cy="479733"/>
          </a:xfrm>
          <a:prstGeom prst="rect">
            <a:avLst/>
          </a:prstGeom>
        </p:spPr>
        <p:txBody>
          <a:bodyPr vert="horz" lIns="96928" tIns="48466" rIns="96928" bIns="48466" rtlCol="0" anchor="b"/>
          <a:lstStyle>
            <a:lvl1pPr algn="l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740" y="9119832"/>
            <a:ext cx="3169810" cy="479733"/>
          </a:xfrm>
          <a:prstGeom prst="rect">
            <a:avLst/>
          </a:prstGeom>
        </p:spPr>
        <p:txBody>
          <a:bodyPr vert="horz" lIns="96928" tIns="48466" rIns="96928" bIns="48466" rtlCol="0" anchor="b"/>
          <a:lstStyle>
            <a:lvl1pPr algn="r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64009D3B-A13E-414B-8BA2-029650078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29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169810" cy="479733"/>
          </a:xfrm>
          <a:prstGeom prst="rect">
            <a:avLst/>
          </a:prstGeom>
        </p:spPr>
        <p:txBody>
          <a:bodyPr vert="horz" lIns="96928" tIns="48466" rIns="96928" bIns="4846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740" y="4"/>
            <a:ext cx="3169810" cy="479733"/>
          </a:xfrm>
          <a:prstGeom prst="rect">
            <a:avLst/>
          </a:prstGeom>
        </p:spPr>
        <p:txBody>
          <a:bodyPr vert="horz" lIns="96928" tIns="48466" rIns="96928" bIns="4846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D18FAFB-9A0E-4C7E-A2BD-91EDEEB2C73B}" type="datetimeFigureOut">
              <a:rPr lang="en-US"/>
              <a:pPr>
                <a:defRPr/>
              </a:pPr>
              <a:t>11/9/2017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20725"/>
            <a:ext cx="48037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928" tIns="48466" rIns="96928" bIns="4846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517" y="4561555"/>
            <a:ext cx="5850176" cy="4319230"/>
          </a:xfrm>
          <a:prstGeom prst="rect">
            <a:avLst/>
          </a:prstGeom>
        </p:spPr>
        <p:txBody>
          <a:bodyPr vert="horz" lIns="96928" tIns="48466" rIns="96928" bIns="4846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119832"/>
            <a:ext cx="3169810" cy="479733"/>
          </a:xfrm>
          <a:prstGeom prst="rect">
            <a:avLst/>
          </a:prstGeom>
        </p:spPr>
        <p:txBody>
          <a:bodyPr vert="horz" lIns="96928" tIns="48466" rIns="96928" bIns="4846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740" y="9119832"/>
            <a:ext cx="3169810" cy="479733"/>
          </a:xfrm>
          <a:prstGeom prst="rect">
            <a:avLst/>
          </a:prstGeom>
        </p:spPr>
        <p:txBody>
          <a:bodyPr vert="horz" lIns="96928" tIns="48466" rIns="96928" bIns="4846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87BEC53-BBD5-420F-BC22-D15074210F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44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5713" y="717550"/>
            <a:ext cx="4803775" cy="3602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001E83-E8E8-485A-A843-DA9953EE646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4/04/13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idx="1"/>
          </p:nvPr>
        </p:nvSpPr>
        <p:spPr bwMode="auto">
          <a:xfrm>
            <a:off x="838200" y="1143000"/>
            <a:ext cx="8077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http://hudatwork.hud.gov/refs/hwgraphics/powerpnt/hudseal.bmp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7620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 Placeholder 7"/>
          <p:cNvSpPr>
            <a:spLocks noGrp="1"/>
          </p:cNvSpPr>
          <p:nvPr>
            <p:ph idx="1"/>
          </p:nvPr>
        </p:nvSpPr>
        <p:spPr>
          <a:xfrm>
            <a:off x="838200" y="1219200"/>
            <a:ext cx="8153400" cy="2286000"/>
          </a:xfrm>
          <a:prstGeom prst="rect">
            <a:avLst/>
          </a:prstGeom>
        </p:spPr>
        <p:txBody>
          <a:bodyPr>
            <a:noAutofit/>
          </a:bodyPr>
          <a:lstStyle>
            <a:lvl1pPr marL="234950" marR="0" indent="-234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latin typeface="Calibri" pitchFamily="34" charset="0"/>
              </a:defRPr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2pPr>
            <a:lvl3pPr marL="6826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3pPr>
            <a:lvl4pPr marL="9112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4pPr>
            <a:lvl5pPr marL="11398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6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4/04/13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838200" y="3581400"/>
            <a:ext cx="8153400" cy="2438400"/>
          </a:xfrm>
          <a:prstGeom prst="rect">
            <a:avLst/>
          </a:prstGeom>
        </p:spPr>
        <p:txBody>
          <a:bodyPr anchor="ctr"/>
          <a:lstStyle/>
          <a:p>
            <a:pPr defTabSz="914309" fontAlgn="auto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7" name="Picture 16" descr="http://hudatwork.hud.gov/refs/hwgraphics/powerpnt/hudseal.bmp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7620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7"/>
          <p:cNvSpPr>
            <a:spLocks noGrp="1"/>
          </p:cNvSpPr>
          <p:nvPr>
            <p:ph idx="1"/>
          </p:nvPr>
        </p:nvSpPr>
        <p:spPr>
          <a:xfrm>
            <a:off x="838200" y="1219200"/>
            <a:ext cx="8153400" cy="228600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Wingdings" pitchFamily="2" charset="2"/>
              <a:buNone/>
              <a:tabLst/>
              <a:defRPr b="1" i="0">
                <a:solidFill>
                  <a:schemeClr val="tx1"/>
                </a:solidFill>
                <a:latin typeface="Calibri" pitchFamily="34" charset="0"/>
              </a:defRPr>
            </a:lvl1pPr>
            <a:lvl2pPr marL="4540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6826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9112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1398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6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838200" y="3581400"/>
            <a:ext cx="8153400" cy="2514600"/>
          </a:xfrm>
        </p:spPr>
        <p:txBody>
          <a:bodyPr/>
          <a:lstStyle>
            <a:lvl1pPr>
              <a:spcAft>
                <a:spcPts val="0"/>
              </a:spcAft>
              <a:defRPr sz="2000" i="0">
                <a:latin typeface="Calibri" pitchFamily="34" charset="0"/>
              </a:defRPr>
            </a:lvl1pPr>
            <a:lvl2pPr marL="457200" indent="-228600"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682625" indent="-225425">
              <a:buFont typeface="Arial" pitchFamily="34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dirty="0"/>
              <a:t>4/04/13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theme" Target="../theme/theme1.xml"/><Relationship Id="rId9" Type="http://schemas.openxmlformats.org/officeDocument/2006/relationships/image" Target="../media/image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838200" y="1143000"/>
            <a:ext cx="8077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838200" y="152400"/>
            <a:ext cx="8077200" cy="533400"/>
          </a:xfrm>
          <a:prstGeom prst="rect">
            <a:avLst/>
          </a:prstGeom>
        </p:spPr>
        <p:txBody>
          <a:bodyPr vert="horz" lIns="91431" tIns="45715" rIns="91431" bIns="45715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Straight Connector 11"/>
          <p:cNvSpPr>
            <a:spLocks noChangeShapeType="1"/>
          </p:cNvSpPr>
          <p:nvPr userDrawn="1"/>
        </p:nvSpPr>
        <p:spPr bwMode="auto">
          <a:xfrm>
            <a:off x="514350" y="912813"/>
            <a:ext cx="8629650" cy="1587"/>
          </a:xfrm>
          <a:prstGeom prst="line">
            <a:avLst/>
          </a:prstGeom>
          <a:noFill/>
          <a:ln w="9525" cap="flat" cmpd="sng" algn="ctr">
            <a:solidFill>
              <a:srgbClr val="21245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431" tIns="45715" rIns="91431" bIns="45715"/>
          <a:lstStyle/>
          <a:p>
            <a:pPr defTabSz="9143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19461" name="Picture 16" descr="http://hudatwork.hud.gov/refs/hwgraphics/powerpnt/hudseal.bmp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7620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4" descr="hud-pict-2005-0505d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586288"/>
            <a:ext cx="6858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16" descr="hud-pict-2007-08-10s.jpg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292225"/>
            <a:ext cx="685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19" descr="hud-pict-2008-01-28n.jpg"/>
          <p:cNvPicPr>
            <a:picLocks noChangeAspect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5181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26" descr="NBTJ.jpg"/>
          <p:cNvPicPr>
            <a:picLocks noChangeAspect="1"/>
          </p:cNvPicPr>
          <p:nvPr userDrawn="1"/>
        </p:nvPicPr>
        <p:blipFill>
          <a:blip r:embed="rId9" cstate="print"/>
          <a:srcRect l="11440" r="28500"/>
          <a:stretch>
            <a:fillRect/>
          </a:stretch>
        </p:blipFill>
        <p:spPr bwMode="auto">
          <a:xfrm>
            <a:off x="0" y="3559175"/>
            <a:ext cx="6858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28" descr="HUD Pics (28).bmp"/>
          <p:cNvPicPr>
            <a:picLocks noChangeAspect="1"/>
          </p:cNvPicPr>
          <p:nvPr userDrawn="1"/>
        </p:nvPicPr>
        <p:blipFill>
          <a:blip r:embed="rId10" cstate="print"/>
          <a:srcRect l="20569" t="4977" r="28595" b="41342"/>
          <a:stretch>
            <a:fillRect/>
          </a:stretch>
        </p:blipFill>
        <p:spPr bwMode="auto">
          <a:xfrm>
            <a:off x="0" y="1752600"/>
            <a:ext cx="685800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Picture 29" descr="HUD Pics (6).jpe"/>
          <p:cNvPicPr>
            <a:picLocks noChangeAspect="1"/>
          </p:cNvPicPr>
          <p:nvPr userDrawn="1"/>
        </p:nvPicPr>
        <p:blipFill>
          <a:blip r:embed="rId11" cstate="print"/>
          <a:srcRect l="3847" r="36154" b="13077"/>
          <a:stretch>
            <a:fillRect/>
          </a:stretch>
        </p:blipFill>
        <p:spPr bwMode="auto">
          <a:xfrm>
            <a:off x="0" y="5864225"/>
            <a:ext cx="6858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8" name="Picture 30" descr="HUD Pics (50).jpg"/>
          <p:cNvPicPr>
            <a:picLocks noChangeAspect="1"/>
          </p:cNvPicPr>
          <p:nvPr userDrawn="1"/>
        </p:nvPicPr>
        <p:blipFill>
          <a:blip r:embed="rId12" cstate="print"/>
          <a:srcRect l="40245" t="2" r="10223" b="21606"/>
          <a:stretch>
            <a:fillRect/>
          </a:stretch>
        </p:blipFill>
        <p:spPr bwMode="auto">
          <a:xfrm>
            <a:off x="0" y="2873375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Date Placeholder 16"/>
          <p:cNvSpPr>
            <a:spLocks noGrp="1"/>
          </p:cNvSpPr>
          <p:nvPr>
            <p:ph type="dt" sz="half" idx="2"/>
          </p:nvPr>
        </p:nvSpPr>
        <p:spPr>
          <a:xfrm>
            <a:off x="683568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4/04/13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588224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3" r:id="rId2"/>
    <p:sldLayoutId id="2147483664" r:id="rId3"/>
  </p:sldLayoutIdLst>
  <p:transition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 cap="small">
          <a:solidFill>
            <a:srgbClr val="21245A"/>
          </a:solidFill>
          <a:latin typeface="Cambria" pitchFamily="18" charset="0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6A5650"/>
        </a:buClr>
        <a:buSzPct val="70000"/>
        <a:buFont typeface="Wingdings" charset="2"/>
        <a:defRPr sz="2400" b="1" kern="1200">
          <a:solidFill>
            <a:srgbClr val="21245A"/>
          </a:solidFill>
          <a:latin typeface="Calibri" pitchFamily="34" charset="0"/>
          <a:ea typeface="ＭＳ Ｐゴシック" charset="-128"/>
          <a:cs typeface="ＭＳ Ｐゴシック" charset="-128"/>
        </a:defRPr>
      </a:lvl1pPr>
      <a:lvl2pPr marL="4540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4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2pPr>
      <a:lvl3pPr marL="6826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2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3pPr>
      <a:lvl4pPr marL="9112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0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4pPr>
      <a:lvl5pPr marL="11398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60000"/>
        <a:buFont typeface="Arial" charset="0"/>
        <a:buChar char="•"/>
        <a:defRPr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5pPr>
      <a:lvl6pPr marL="2514349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503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8657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5811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ud@rad.gov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ad@hud.gov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Content Placeholder 2"/>
          <p:cNvSpPr>
            <a:spLocks noGrp="1"/>
          </p:cNvSpPr>
          <p:nvPr>
            <p:ph idx="4294967295"/>
          </p:nvPr>
        </p:nvSpPr>
        <p:spPr>
          <a:xfrm>
            <a:off x="971600" y="1196752"/>
            <a:ext cx="7613848" cy="3793976"/>
          </a:xfrm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6A5650"/>
              </a:buClr>
              <a:buFont typeface="Arial" charset="0"/>
              <a:buNone/>
            </a:pPr>
            <a:r>
              <a:rPr lang="en-US" sz="5000" dirty="0">
                <a:latin typeface="Cambria" charset="0"/>
              </a:rPr>
              <a:t> </a:t>
            </a:r>
          </a:p>
          <a:p>
            <a:pPr algn="ctr"/>
            <a:r>
              <a:rPr lang="en-US" sz="5000" dirty="0">
                <a:latin typeface="Cambria" charset="0"/>
              </a:rPr>
              <a:t>RAD Live Q&amp;A</a:t>
            </a:r>
          </a:p>
          <a:p>
            <a:pPr algn="ctr"/>
            <a:endParaRPr lang="en-US" sz="2800" b="0" dirty="0">
              <a:latin typeface="Cambria" charset="0"/>
            </a:endParaRPr>
          </a:p>
          <a:p>
            <a:pPr algn="ctr"/>
            <a:r>
              <a:rPr lang="en-US" sz="2800" b="0" dirty="0">
                <a:latin typeface="Cambria" charset="0"/>
              </a:rPr>
              <a:t>Post-Closing Completion Certification</a:t>
            </a:r>
          </a:p>
          <a:p>
            <a:pPr algn="ctr"/>
            <a:r>
              <a:rPr lang="en-US" sz="2800" b="0" dirty="0">
                <a:latin typeface="Cambria" charset="0"/>
              </a:rPr>
              <a:t>RAD Minority Concentration Analysis Tool</a:t>
            </a:r>
          </a:p>
          <a:p>
            <a:pPr algn="ctr"/>
            <a:endParaRPr lang="en-US" sz="5000" dirty="0">
              <a:latin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34208" y="4979049"/>
            <a:ext cx="5688632" cy="1152128"/>
          </a:xfrm>
        </p:spPr>
        <p:txBody>
          <a:bodyPr numCol="1"/>
          <a:lstStyle/>
          <a:p>
            <a:pPr algn="ctr" fontAlgn="base">
              <a:spcBef>
                <a:spcPct val="0"/>
              </a:spcBef>
              <a:spcAft>
                <a:spcPts val="0"/>
              </a:spcAft>
              <a:buClr>
                <a:srgbClr val="6A5650"/>
              </a:buClr>
              <a:buFont typeface="Arial" charset="0"/>
              <a:buNone/>
            </a:pPr>
            <a:r>
              <a:rPr lang="en-US" sz="2000" b="0" dirty="0">
                <a:latin typeface="Cambria" charset="0"/>
              </a:rPr>
              <a:t>November 9, 2017</a:t>
            </a:r>
          </a:p>
          <a:p>
            <a:pPr algn="ctr" fontAlgn="base">
              <a:spcBef>
                <a:spcPct val="0"/>
              </a:spcBef>
              <a:spcAft>
                <a:spcPts val="0"/>
              </a:spcAft>
              <a:buClr>
                <a:srgbClr val="6A5650"/>
              </a:buClr>
              <a:buFont typeface="Arial" charset="0"/>
              <a:buNone/>
            </a:pPr>
            <a:endParaRPr lang="en-US" sz="2000" b="0" dirty="0">
              <a:latin typeface="Cambria" charset="0"/>
            </a:endParaRPr>
          </a:p>
          <a:p>
            <a:pPr algn="ctr" fontAlgn="base">
              <a:spcBef>
                <a:spcPct val="0"/>
              </a:spcBef>
              <a:spcAft>
                <a:spcPts val="0"/>
              </a:spcAft>
              <a:buClr>
                <a:srgbClr val="6A5650"/>
              </a:buClr>
              <a:buFont typeface="Arial" charset="0"/>
              <a:buNone/>
            </a:pPr>
            <a:endParaRPr lang="en-US" sz="2000" b="0" u="sng" dirty="0">
              <a:latin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52955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Welcome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54671" t="15504" r="31379" b="35313"/>
          <a:stretch>
            <a:fillRect/>
          </a:stretch>
        </p:blipFill>
        <p:spPr bwMode="auto">
          <a:xfrm>
            <a:off x="6084168" y="1080120"/>
            <a:ext cx="288032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838200" y="1219200"/>
            <a:ext cx="5101952" cy="5450160"/>
          </a:xfrm>
        </p:spPr>
        <p:txBody>
          <a:bodyPr/>
          <a:lstStyle/>
          <a:p>
            <a:pPr>
              <a:buNone/>
            </a:pPr>
            <a:r>
              <a:rPr lang="en-US" dirty="0"/>
              <a:t>Ask questions at the end! Here’s how:</a:t>
            </a:r>
          </a:p>
          <a:p>
            <a:endParaRPr lang="en-US" sz="1200" dirty="0"/>
          </a:p>
          <a:p>
            <a:pPr lvl="1"/>
            <a:r>
              <a:rPr lang="en-US" dirty="0"/>
              <a:t>“Raise your hand” by clicking on the</a:t>
            </a:r>
          </a:p>
          <a:p>
            <a:pPr lvl="1">
              <a:buNone/>
            </a:pPr>
            <a:r>
              <a:rPr lang="en-US" dirty="0"/>
              <a:t>      hand icon and the presenter will</a:t>
            </a:r>
          </a:p>
          <a:p>
            <a:pPr lvl="1">
              <a:buNone/>
            </a:pPr>
            <a:r>
              <a:rPr lang="en-US" dirty="0"/>
              <a:t>	  </a:t>
            </a:r>
            <a:r>
              <a:rPr lang="en-US" b="0" dirty="0">
                <a:solidFill>
                  <a:schemeClr val="tx1"/>
                </a:solidFill>
              </a:rPr>
              <a:t>un-mute your line so you can ask</a:t>
            </a:r>
          </a:p>
          <a:p>
            <a:pPr lvl="1">
              <a:buNone/>
            </a:pPr>
            <a:r>
              <a:rPr lang="en-US" dirty="0"/>
              <a:t>     </a:t>
            </a:r>
            <a:r>
              <a:rPr lang="en-US" b="0" dirty="0">
                <a:solidFill>
                  <a:schemeClr val="tx1"/>
                </a:solidFill>
              </a:rPr>
              <a:t> your question live</a:t>
            </a:r>
          </a:p>
          <a:p>
            <a:pPr lvl="1">
              <a:buNone/>
            </a:pPr>
            <a:r>
              <a:rPr lang="en-US" sz="1400" dirty="0"/>
              <a:t>		Note: To do this, you MUST call the dial-in number 	shown on your attendee control panel and input the 	audio PIN shown,  which is unique to each attendee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b="0" dirty="0">
                <a:solidFill>
                  <a:schemeClr val="tx1"/>
                </a:solidFill>
              </a:rPr>
              <a:t>Send in questions via </a:t>
            </a:r>
            <a:r>
              <a:rPr lang="en-US" dirty="0"/>
              <a:t>the “Question” feature or email them to </a:t>
            </a:r>
            <a:r>
              <a:rPr lang="en-US" dirty="0">
                <a:hlinkClick r:id="rId3"/>
              </a:rPr>
              <a:t>rad@hud.gov</a:t>
            </a:r>
            <a:r>
              <a:rPr lang="en-US" dirty="0"/>
              <a:t>; answers to those questions will be provided after the webcast and posted to the FAQs</a:t>
            </a:r>
            <a:endParaRPr lang="en-US" b="0" dirty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sz="1200" dirty="0"/>
              <a:t>		</a:t>
            </a:r>
          </a:p>
          <a:p>
            <a:pPr lvl="1">
              <a:buNone/>
            </a:pPr>
            <a:r>
              <a:rPr lang="en-US" sz="1200" dirty="0"/>
              <a:t>		</a:t>
            </a:r>
          </a:p>
          <a:p>
            <a:pPr lvl="1">
              <a:buNone/>
            </a:pPr>
            <a:endParaRPr lang="en-US" sz="1200" b="0" dirty="0">
              <a:solidFill>
                <a:schemeClr val="tx1"/>
              </a:solidFill>
            </a:endParaRPr>
          </a:p>
          <a:p>
            <a:pPr lvl="1">
              <a:buNone/>
            </a:pPr>
            <a:endParaRPr lang="en-US" sz="1200" b="0" dirty="0">
              <a:solidFill>
                <a:schemeClr val="tx1"/>
              </a:solidFill>
            </a:endParaRPr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>
              <a:buNone/>
            </a:pPr>
            <a:endParaRPr lang="en-US" sz="1200" b="0" dirty="0">
              <a:solidFill>
                <a:schemeClr val="tx1"/>
              </a:solidFill>
              <a:cs typeface="+mn-cs"/>
            </a:endParaRPr>
          </a:p>
          <a:p>
            <a:pPr>
              <a:buNone/>
            </a:pP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724128" y="2348880"/>
            <a:ext cx="36004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868144" y="5445225"/>
            <a:ext cx="43204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724128" y="3861048"/>
            <a:ext cx="72008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516216" y="3645025"/>
            <a:ext cx="216024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1797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19200"/>
            <a:ext cx="8153400" cy="3433936"/>
          </a:xfrm>
        </p:spPr>
        <p:txBody>
          <a:bodyPr/>
          <a:lstStyle/>
          <a:p>
            <a:r>
              <a:rPr lang="en-US" sz="3600" b="0" dirty="0">
                <a:latin typeface="Cambria" charset="0"/>
              </a:rPr>
              <a:t>Post-Closing Completion Certification</a:t>
            </a:r>
          </a:p>
          <a:p>
            <a:endParaRPr lang="en-US" sz="3600" b="0" dirty="0">
              <a:latin typeface="Cambria" charset="0"/>
            </a:endParaRPr>
          </a:p>
          <a:p>
            <a:r>
              <a:rPr lang="en-US" sz="3600" b="0" dirty="0">
                <a:latin typeface="Cambria" charset="0"/>
              </a:rPr>
              <a:t>RAD Minority Concentration Analysis Tool</a:t>
            </a:r>
          </a:p>
          <a:p>
            <a:endParaRPr lang="en-US" sz="3600" b="0" dirty="0">
              <a:latin typeface="Cambria" charset="0"/>
            </a:endParaRPr>
          </a:p>
          <a:p>
            <a:r>
              <a:rPr lang="en-US" sz="3600" b="0" dirty="0">
                <a:latin typeface="Cambria" charset="0"/>
              </a:rPr>
              <a:t>Q&amp;A</a:t>
            </a:r>
            <a:endParaRPr lang="en-US" sz="2000" b="0" dirty="0">
              <a:latin typeface="Cambria" charset="0"/>
            </a:endParaRPr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60893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0" dirty="0"/>
              <a:t>RAD Notice requires owners to submit a </a:t>
            </a:r>
            <a:r>
              <a:rPr lang="en-US" dirty="0"/>
              <a:t>“completion certification” </a:t>
            </a:r>
            <a:r>
              <a:rPr lang="en-US" b="0" dirty="0"/>
              <a:t>documenting compliance with requirements of the RAD Conversion Commitment (RCC)</a:t>
            </a:r>
          </a:p>
          <a:p>
            <a:pPr>
              <a:spcAft>
                <a:spcPts val="600"/>
              </a:spcAft>
            </a:pPr>
            <a:endParaRPr lang="en-US" b="0" dirty="0"/>
          </a:p>
          <a:p>
            <a:pPr>
              <a:spcAft>
                <a:spcPts val="600"/>
              </a:spcAft>
            </a:pPr>
            <a:r>
              <a:rPr lang="en-US" b="0" dirty="0"/>
              <a:t>We have developed a </a:t>
            </a:r>
            <a:r>
              <a:rPr lang="en-US" dirty="0"/>
              <a:t>page on the Resource Desk </a:t>
            </a:r>
            <a:r>
              <a:rPr lang="en-US" b="0" dirty="0"/>
              <a:t>for Owners to enter information for key information related to: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Construction completion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Right of Return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Section 3</a:t>
            </a:r>
          </a:p>
          <a:p>
            <a:pPr>
              <a:spcAft>
                <a:spcPts val="600"/>
              </a:spcAft>
            </a:pPr>
            <a:endParaRPr lang="en-US" b="0" dirty="0"/>
          </a:p>
          <a:p>
            <a:pPr>
              <a:spcAft>
                <a:spcPts val="600"/>
              </a:spcAft>
            </a:pPr>
            <a:r>
              <a:rPr lang="en-US" b="0" dirty="0"/>
              <a:t>We have also posted </a:t>
            </a:r>
            <a:r>
              <a:rPr lang="en-US" dirty="0"/>
              <a:t>instructions</a:t>
            </a:r>
            <a:r>
              <a:rPr lang="en-US" b="0" dirty="0"/>
              <a:t> on how to complete each field</a:t>
            </a:r>
          </a:p>
          <a:p>
            <a:pPr>
              <a:spcAft>
                <a:spcPts val="600"/>
              </a:spcAft>
            </a:pPr>
            <a:endParaRPr lang="en-US" b="0" dirty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Post-Closing Completion Certification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34327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F6CF64-761B-4075-9DA0-909F7E6B8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A8411F-A303-413C-9DB6-712650D32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Completion Certification on the Resource Desk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F62AC-AC50-4962-BBF7-02A56817A5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6" name="Picture 2" descr="image002">
            <a:extLst>
              <a:ext uri="{FF2B5EF4-FFF2-40B4-BE49-F238E27FC236}">
                <a16:creationId xmlns:a16="http://schemas.microsoft.com/office/drawing/2014/main" id="{736A992D-1D07-4B81-B1F7-A3E6753239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51"/>
          <a:stretch/>
        </p:blipFill>
        <p:spPr bwMode="auto">
          <a:xfrm>
            <a:off x="838200" y="1033425"/>
            <a:ext cx="8069176" cy="49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407EE5B-E4A4-4A5E-893C-79069BD8E2C4}"/>
              </a:ext>
            </a:extLst>
          </p:cNvPr>
          <p:cNvSpPr/>
          <p:nvPr/>
        </p:nvSpPr>
        <p:spPr>
          <a:xfrm>
            <a:off x="566934" y="5229200"/>
            <a:ext cx="8424666" cy="81967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9171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4AAE21-89C2-48FB-A856-E60E7AD4C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HUD conducts and upfront civil rights review whenever a RAD conversion involves new construction</a:t>
            </a:r>
          </a:p>
          <a:p>
            <a:pPr lvl="1"/>
            <a:r>
              <a:rPr lang="en-US" dirty="0"/>
              <a:t>Is area minority concentrated?</a:t>
            </a:r>
          </a:p>
          <a:p>
            <a:pPr lvl="1"/>
            <a:r>
              <a:rPr lang="en-US" dirty="0"/>
              <a:t>If area is minority concentrated, does it meet one of the exceptions?</a:t>
            </a:r>
          </a:p>
          <a:p>
            <a:endParaRPr lang="en-US" dirty="0"/>
          </a:p>
          <a:p>
            <a:r>
              <a:rPr lang="en-US" dirty="0"/>
              <a:t>RAD Minority Concentration Analysis </a:t>
            </a:r>
            <a:r>
              <a:rPr lang="en-US" b="0" dirty="0"/>
              <a:t>allow PHAs to quickly assess whether a proposed site for new construction under RAD is or may be in an area of minority concentration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0" indent="0">
              <a:buNone/>
            </a:pPr>
            <a:r>
              <a:rPr lang="en-US" b="0" dirty="0"/>
              <a:t>See RAD Fair Housing, Civil Rights, and relocation Notice (Housing/PIH 2016-17)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4A6E66-DF8E-491A-B50C-281CA40E7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 Minority Concentration Analysis Tool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27290-0D9D-4C0F-9D0B-B2BE20793D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28354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7C09B4-B376-4357-B4CB-873362C50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Site and Neighborhood Standards Decision 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590FE-48EF-4630-8A62-449092C77C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AF3FDF-ADD9-4DC0-8752-781921739908}"/>
              </a:ext>
            </a:extLst>
          </p:cNvPr>
          <p:cNvSpPr/>
          <p:nvPr/>
        </p:nvSpPr>
        <p:spPr>
          <a:xfrm>
            <a:off x="2771800" y="1196752"/>
            <a:ext cx="3672408" cy="11521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Does PHA identify the site as being minority concentrated?</a:t>
            </a: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114C00-849B-4D2D-94D8-1C18D0EE6D1C}"/>
              </a:ext>
            </a:extLst>
          </p:cNvPr>
          <p:cNvSpPr/>
          <p:nvPr/>
        </p:nvSpPr>
        <p:spPr>
          <a:xfrm>
            <a:off x="1068673" y="2913026"/>
            <a:ext cx="3852428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PHA completes RAD Minority Concentration Analysis Tool</a:t>
            </a:r>
            <a:endParaRPr lang="en-US" sz="2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B34481-F993-4CB5-B941-F4FD7C078FC5}"/>
              </a:ext>
            </a:extLst>
          </p:cNvPr>
          <p:cNvSpPr/>
          <p:nvPr/>
        </p:nvSpPr>
        <p:spPr>
          <a:xfrm>
            <a:off x="5087120" y="2924945"/>
            <a:ext cx="3799229" cy="8521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Submit justification for why the site meets </a:t>
            </a:r>
            <a:r>
              <a:rPr lang="en-US" sz="1600" u="sng" dirty="0">
                <a:solidFill>
                  <a:schemeClr val="tx1"/>
                </a:solidFill>
              </a:rPr>
              <a:t>one</a:t>
            </a:r>
            <a:r>
              <a:rPr lang="en-US" sz="1600" dirty="0">
                <a:solidFill>
                  <a:schemeClr val="tx1"/>
                </a:solidFill>
              </a:rPr>
              <a:t> of the exceptions for new construction in an area of minority concentration</a:t>
            </a:r>
            <a:endParaRPr lang="en-US" sz="16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EB7723C-FE49-437B-98AE-338CC53968B1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2994887" y="2348880"/>
            <a:ext cx="1613117" cy="5641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603FAEE-9D8F-4506-B732-EB62EA0C8934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4608004" y="2348880"/>
            <a:ext cx="2378731" cy="5760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2D7B16A-66D3-4FEC-9381-DF4AD25D54E7}"/>
              </a:ext>
            </a:extLst>
          </p:cNvPr>
          <p:cNvSpPr/>
          <p:nvPr/>
        </p:nvSpPr>
        <p:spPr>
          <a:xfrm>
            <a:off x="2987824" y="2492896"/>
            <a:ext cx="93610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No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F87A3D-333A-43B8-9E35-7FD6D09A3011}"/>
              </a:ext>
            </a:extLst>
          </p:cNvPr>
          <p:cNvSpPr/>
          <p:nvPr/>
        </p:nvSpPr>
        <p:spPr>
          <a:xfrm>
            <a:off x="5375548" y="2492896"/>
            <a:ext cx="93610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Yes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F70CC6C-B802-4B7E-BF91-422246E3B898}"/>
              </a:ext>
            </a:extLst>
          </p:cNvPr>
          <p:cNvSpPr/>
          <p:nvPr/>
        </p:nvSpPr>
        <p:spPr>
          <a:xfrm>
            <a:off x="755575" y="4077072"/>
            <a:ext cx="2119155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Tool shows site </a:t>
            </a:r>
            <a:r>
              <a:rPr lang="en-US" sz="1400" u="sng" dirty="0">
                <a:solidFill>
                  <a:schemeClr val="bg1"/>
                </a:solidFill>
              </a:rPr>
              <a:t>is not </a:t>
            </a:r>
            <a:r>
              <a:rPr lang="en-US" sz="1400" dirty="0">
                <a:solidFill>
                  <a:schemeClr val="bg1"/>
                </a:solidFill>
              </a:rPr>
              <a:t>minority concentrated based on both census tract</a:t>
            </a:r>
            <a:r>
              <a:rPr lang="en-US" sz="1400" strike="sngStrike" dirty="0">
                <a:solidFill>
                  <a:schemeClr val="bg1"/>
                </a:solidFill>
              </a:rPr>
              <a:t>s</a:t>
            </a:r>
            <a:r>
              <a:rPr lang="en-US" sz="1400" dirty="0">
                <a:solidFill>
                  <a:schemeClr val="bg1"/>
                </a:solidFill>
              </a:rPr>
              <a:t> and census tract plus adjacent census tracts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D1A5CEA-2F77-45F0-8353-26225257931E}"/>
              </a:ext>
            </a:extLst>
          </p:cNvPr>
          <p:cNvSpPr/>
          <p:nvPr/>
        </p:nvSpPr>
        <p:spPr>
          <a:xfrm>
            <a:off x="2994886" y="4077072"/>
            <a:ext cx="2092233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Tool shows that site </a:t>
            </a:r>
            <a:r>
              <a:rPr lang="en-US" sz="1400" u="sng" dirty="0"/>
              <a:t>is not </a:t>
            </a:r>
            <a:r>
              <a:rPr lang="en-US" sz="1400" dirty="0"/>
              <a:t>minority </a:t>
            </a:r>
            <a:r>
              <a:rPr lang="en-US" sz="1400" dirty="0">
                <a:solidFill>
                  <a:schemeClr val="bg1"/>
                </a:solidFill>
              </a:rPr>
              <a:t>concentrated based on either census or an </a:t>
            </a:r>
            <a:r>
              <a:rPr lang="en-US" sz="1400" dirty="0"/>
              <a:t>alternative geography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825E67-5C2B-4366-B493-B1F7168342B9}"/>
              </a:ext>
            </a:extLst>
          </p:cNvPr>
          <p:cNvSpPr/>
          <p:nvPr/>
        </p:nvSpPr>
        <p:spPr>
          <a:xfrm>
            <a:off x="5254251" y="4057698"/>
            <a:ext cx="1843303" cy="1958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Tool shows that census tract,  census tract plus adjacent census tracts, or alternative geography is minority concentrated 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8997348-5EBA-4E4B-9CD2-53F675E5407A}"/>
              </a:ext>
            </a:extLst>
          </p:cNvPr>
          <p:cNvCxnSpPr>
            <a:cxnSpLocks/>
            <a:stCxn id="6" idx="2"/>
            <a:endCxn id="14" idx="0"/>
          </p:cNvCxnSpPr>
          <p:nvPr/>
        </p:nvCxnSpPr>
        <p:spPr>
          <a:xfrm flipH="1">
            <a:off x="1815153" y="3777122"/>
            <a:ext cx="1179734" cy="2999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10FF5D5-B51A-4482-A2BC-A7DD6D126ED7}"/>
              </a:ext>
            </a:extLst>
          </p:cNvPr>
          <p:cNvCxnSpPr>
            <a:cxnSpLocks/>
            <a:stCxn id="6" idx="2"/>
            <a:endCxn id="15" idx="0"/>
          </p:cNvCxnSpPr>
          <p:nvPr/>
        </p:nvCxnSpPr>
        <p:spPr>
          <a:xfrm>
            <a:off x="2994887" y="3777122"/>
            <a:ext cx="1046116" cy="2999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7336871-BF03-4439-9A59-1C93B5EED5D7}"/>
              </a:ext>
            </a:extLst>
          </p:cNvPr>
          <p:cNvCxnSpPr>
            <a:cxnSpLocks/>
            <a:stCxn id="6" idx="2"/>
            <a:endCxn id="16" idx="0"/>
          </p:cNvCxnSpPr>
          <p:nvPr/>
        </p:nvCxnSpPr>
        <p:spPr>
          <a:xfrm>
            <a:off x="2994887" y="3777122"/>
            <a:ext cx="3181016" cy="2805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4001A4C6-3BEF-498D-BB0D-2AAB8A28EAF5}"/>
              </a:ext>
            </a:extLst>
          </p:cNvPr>
          <p:cNvSpPr/>
          <p:nvPr/>
        </p:nvSpPr>
        <p:spPr>
          <a:xfrm>
            <a:off x="755576" y="5411796"/>
            <a:ext cx="2119154" cy="12575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HUD confirms site is not in an area of minority concentration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A986107-3C4D-47ED-A53F-E006184DB300}"/>
              </a:ext>
            </a:extLst>
          </p:cNvPr>
          <p:cNvSpPr/>
          <p:nvPr/>
        </p:nvSpPr>
        <p:spPr>
          <a:xfrm>
            <a:off x="2994886" y="5412397"/>
            <a:ext cx="1948624" cy="12569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HUD reviews census tract or alternative geography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2C660147-9CC6-4687-9055-39B6B6D9A021}"/>
              </a:ext>
            </a:extLst>
          </p:cNvPr>
          <p:cNvCxnSpPr>
            <a:cxnSpLocks/>
            <a:stCxn id="14" idx="2"/>
            <a:endCxn id="50" idx="0"/>
          </p:cNvCxnSpPr>
          <p:nvPr/>
        </p:nvCxnSpPr>
        <p:spPr>
          <a:xfrm>
            <a:off x="1815153" y="5301208"/>
            <a:ext cx="0" cy="1105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2ACD7B65-E902-466D-8D21-2CF37C86A3AF}"/>
              </a:ext>
            </a:extLst>
          </p:cNvPr>
          <p:cNvCxnSpPr>
            <a:cxnSpLocks/>
            <a:stCxn id="15" idx="2"/>
            <a:endCxn id="51" idx="0"/>
          </p:cNvCxnSpPr>
          <p:nvPr/>
        </p:nvCxnSpPr>
        <p:spPr>
          <a:xfrm flipH="1">
            <a:off x="3969198" y="5301208"/>
            <a:ext cx="71805" cy="1111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Curved 37">
            <a:extLst>
              <a:ext uri="{FF2B5EF4-FFF2-40B4-BE49-F238E27FC236}">
                <a16:creationId xmlns:a16="http://schemas.microsoft.com/office/drawing/2014/main" id="{5C147586-FEA8-4227-BD06-C4F6A32E8C95}"/>
              </a:ext>
            </a:extLst>
          </p:cNvPr>
          <p:cNvCxnSpPr>
            <a:cxnSpLocks/>
            <a:stCxn id="16" idx="3"/>
            <a:endCxn id="7" idx="2"/>
          </p:cNvCxnSpPr>
          <p:nvPr/>
        </p:nvCxnSpPr>
        <p:spPr>
          <a:xfrm flipH="1" flipV="1">
            <a:off x="6986735" y="3777123"/>
            <a:ext cx="110819" cy="1259860"/>
          </a:xfrm>
          <a:prstGeom prst="curvedConnector4">
            <a:avLst>
              <a:gd name="adj1" fmla="val -206282"/>
              <a:gd name="adj2" fmla="val 88865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81890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Live Q&amp;A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54671" t="15504" r="31379" b="35313"/>
          <a:stretch>
            <a:fillRect/>
          </a:stretch>
        </p:blipFill>
        <p:spPr bwMode="auto">
          <a:xfrm>
            <a:off x="6084168" y="1080120"/>
            <a:ext cx="288032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838200" y="1219200"/>
            <a:ext cx="5101952" cy="5450160"/>
          </a:xfrm>
        </p:spPr>
        <p:txBody>
          <a:bodyPr/>
          <a:lstStyle/>
          <a:p>
            <a:pPr>
              <a:buNone/>
            </a:pPr>
            <a:r>
              <a:rPr lang="en-US" dirty="0"/>
              <a:t>Ask questions! Here’s how:</a:t>
            </a:r>
          </a:p>
          <a:p>
            <a:endParaRPr lang="en-US" sz="1200" dirty="0"/>
          </a:p>
          <a:p>
            <a:pPr lvl="1"/>
            <a:r>
              <a:rPr lang="en-US" dirty="0"/>
              <a:t>“Raise your hand” by clicking on the</a:t>
            </a:r>
          </a:p>
          <a:p>
            <a:pPr lvl="1">
              <a:buNone/>
            </a:pPr>
            <a:r>
              <a:rPr lang="en-US" dirty="0"/>
              <a:t>      hand icon and the presenter will</a:t>
            </a:r>
          </a:p>
          <a:p>
            <a:pPr lvl="1">
              <a:buNone/>
            </a:pPr>
            <a:r>
              <a:rPr lang="en-US" dirty="0"/>
              <a:t>	  </a:t>
            </a:r>
            <a:r>
              <a:rPr lang="en-US" b="0" dirty="0">
                <a:solidFill>
                  <a:schemeClr val="tx1"/>
                </a:solidFill>
              </a:rPr>
              <a:t>un-mute your line so you can ask</a:t>
            </a:r>
          </a:p>
          <a:p>
            <a:pPr lvl="1">
              <a:buNone/>
            </a:pPr>
            <a:r>
              <a:rPr lang="en-US" dirty="0"/>
              <a:t>     </a:t>
            </a:r>
            <a:r>
              <a:rPr lang="en-US" b="0" dirty="0">
                <a:solidFill>
                  <a:schemeClr val="tx1"/>
                </a:solidFill>
              </a:rPr>
              <a:t> your question live</a:t>
            </a:r>
          </a:p>
          <a:p>
            <a:pPr lvl="1">
              <a:buNone/>
            </a:pPr>
            <a:r>
              <a:rPr lang="en-US" sz="1400" dirty="0"/>
              <a:t>		Note: To do this, you MUST call the dial-in number 	shown on your attendee control panel and input the 	audio PIN shown,  which is unique to each attendee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b="0" dirty="0">
                <a:solidFill>
                  <a:schemeClr val="tx1"/>
                </a:solidFill>
              </a:rPr>
              <a:t>Send in questions via </a:t>
            </a:r>
            <a:r>
              <a:rPr lang="en-US" dirty="0"/>
              <a:t>the “Question” feature or email them to </a:t>
            </a:r>
            <a:r>
              <a:rPr lang="en-US" dirty="0">
                <a:hlinkClick r:id="rId3"/>
              </a:rPr>
              <a:t>rad@hud.gov</a:t>
            </a:r>
            <a:r>
              <a:rPr lang="en-US" dirty="0"/>
              <a:t>; answers to those questions will be provided after the webcast and posted to the FAQs</a:t>
            </a:r>
            <a:endParaRPr lang="en-US" b="0" dirty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sz="1200" dirty="0"/>
              <a:t>		</a:t>
            </a:r>
          </a:p>
          <a:p>
            <a:pPr lvl="1">
              <a:buNone/>
            </a:pPr>
            <a:r>
              <a:rPr lang="en-US" sz="1200" dirty="0"/>
              <a:t>		</a:t>
            </a:r>
          </a:p>
          <a:p>
            <a:pPr lvl="1">
              <a:buNone/>
            </a:pPr>
            <a:endParaRPr lang="en-US" sz="1200" b="0" dirty="0">
              <a:solidFill>
                <a:schemeClr val="tx1"/>
              </a:solidFill>
            </a:endParaRPr>
          </a:p>
          <a:p>
            <a:pPr lvl="1">
              <a:buNone/>
            </a:pPr>
            <a:endParaRPr lang="en-US" sz="1200" b="0" dirty="0">
              <a:solidFill>
                <a:schemeClr val="tx1"/>
              </a:solidFill>
            </a:endParaRPr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>
              <a:buNone/>
            </a:pPr>
            <a:endParaRPr lang="en-US" sz="1200" b="0" dirty="0">
              <a:solidFill>
                <a:schemeClr val="tx1"/>
              </a:solidFill>
              <a:cs typeface="+mn-cs"/>
            </a:endParaRPr>
          </a:p>
          <a:p>
            <a:pPr>
              <a:buNone/>
            </a:pP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724128" y="2348880"/>
            <a:ext cx="36004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868144" y="5445225"/>
            <a:ext cx="43204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652120" y="3861048"/>
            <a:ext cx="64807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516216" y="3645025"/>
            <a:ext cx="216024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89214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txDef>
      <a:spPr/>
      <a:bodyPr vert="horz" anchor="ctr">
        <a:noAutofit/>
      </a:bodyPr>
      <a:lstStyle>
        <a:defPPr>
          <a:spcBef>
            <a:spcPct val="0"/>
          </a:spcBef>
          <a:defRPr sz="2400" b="1" dirty="0" smtClean="0">
            <a:solidFill>
              <a:srgbClr val="8E736A">
                <a:lumMod val="75000"/>
              </a:srgbClr>
            </a:solidFill>
            <a:latin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27996</TotalTime>
  <Words>360</Words>
  <Application>Microsoft Office PowerPoint</Application>
  <PresentationFormat>On-screen Show (4:3)</PresentationFormat>
  <Paragraphs>88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Cambria</vt:lpstr>
      <vt:lpstr>Gill Sans MT</vt:lpstr>
      <vt:lpstr>Trebuchet MS</vt:lpstr>
      <vt:lpstr>Wingdings</vt:lpstr>
      <vt:lpstr>Wingdings 2</vt:lpstr>
      <vt:lpstr>TRA</vt:lpstr>
      <vt:lpstr>PowerPoint Presentation</vt:lpstr>
      <vt:lpstr>Welcome</vt:lpstr>
      <vt:lpstr>Agenda</vt:lpstr>
      <vt:lpstr>Post-Closing Completion Certification</vt:lpstr>
      <vt:lpstr>Completion Certification on the Resource Desk</vt:lpstr>
      <vt:lpstr>RAD Minority Concentration Analysis Tool</vt:lpstr>
      <vt:lpstr>Site and Neighborhood Standards Decision Tree</vt:lpstr>
      <vt:lpstr>Live Q&amp;A</vt:lpstr>
    </vt:vector>
  </TitlesOfParts>
  <Company>Housing and Urban Development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Transforming Rental Assistance (TRA)</dc:title>
  <dc:creator>Jess Yuen</dc:creator>
  <cp:lastModifiedBy>Lavy, William A</cp:lastModifiedBy>
  <cp:revision>2262</cp:revision>
  <cp:lastPrinted>2017-11-09T15:36:11Z</cp:lastPrinted>
  <dcterms:created xsi:type="dcterms:W3CDTF">2010-05-06T21:38:46Z</dcterms:created>
  <dcterms:modified xsi:type="dcterms:W3CDTF">2017-11-09T17:10:55Z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0x0101004DE03157EE2BAD48B6652401093A6DE6</vt:lpwstr>
  </property>
  <property fmtid="{D5CDD505-2E9C-101B-9397-08002B2CF9AE}" pid="3" name="_NewReviewCycle">
    <vt:lpwstr/>
  </property>
</Properties>
</file>